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80700"/>
  <p:notesSz cx="7556500" cy="10680700"/>
  <p:embeddedFontLst>
    <p:embeddedFont>
      <p:font typeface="等线" panose="02010600030101010101" pitchFamily="2" charset="-122"/>
      <p:regular r:id="rId4"/>
      <p:bold r:id="rId5"/>
    </p:embeddedFont>
    <p:embeddedFont>
      <p:font typeface="Alibaba PuHuiTi" pitchFamily="18" charset="-122"/>
      <p:regular r:id="rId6"/>
      <p:bold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757"/>
    <a:srgbClr val="EDEAE7"/>
    <a:srgbClr val="EFEFEF"/>
    <a:srgbClr val="7E8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43"/>
    <p:restoredTop sz="94649"/>
  </p:normalViewPr>
  <p:slideViewPr>
    <p:cSldViewPr snapToGrid="0">
      <p:cViewPr>
        <p:scale>
          <a:sx n="102" d="100"/>
          <a:sy n="102" d="100"/>
        </p:scale>
        <p:origin x="4992" y="69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font" Target="fonts/font1.fntdata"/><Relationship Id="rId5" Type="http://schemas.openxmlformats.org/officeDocument/2006/relationships/font" Target="fonts/font2.fntdata"/><Relationship Id="rId6" Type="http://schemas.openxmlformats.org/officeDocument/2006/relationships/font" Target="fonts/font3.fntdata"/><Relationship Id="rId7" Type="http://schemas.openxmlformats.org/officeDocument/2006/relationships/font" Target="fonts/font4.fntdata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B8176-77D1-DB44-A689-E3A274DE7847}" type="datetimeFigureOut">
              <a:rPr kumimoji="1" lang="zh-CN" altLang="en-US" smtClean="0"/>
              <a:t>2026/5/7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5088"/>
            <a:ext cx="2549525" cy="3605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650" y="5140325"/>
            <a:ext cx="6045200" cy="4205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45713"/>
            <a:ext cx="3275013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79900" y="10145713"/>
            <a:ext cx="3275013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24C88-EFB8-4644-93F3-E5DA26CF576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9780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24C88-EFB8-4644-93F3-E5DA26CF576E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06910219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5/7/26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hyperlink" Target="mailto:1643018386@qq.com" TargetMode="External"/><Relationship Id="rId5" Type="http://schemas.openxmlformats.org/officeDocument/2006/relationships/hyperlink" Target="https://github.com/dreamfanshao?tab=repositori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EF34D1D-BD2A-D725-FC90-BA5C86D22B73}"/>
              </a:ext>
            </a:extLst>
          </p:cNvPr>
          <p:cNvSpPr/>
          <p:nvPr/>
        </p:nvSpPr>
        <p:spPr>
          <a:xfrm>
            <a:off x="371476" y="346075"/>
            <a:ext cx="1539874" cy="216217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D6A4A4A-BC9C-3AE0-AF39-0EA3D5EDE85C}"/>
              </a:ext>
            </a:extLst>
          </p:cNvPr>
          <p:cNvSpPr txBox="1"/>
          <p:nvPr/>
        </p:nvSpPr>
        <p:spPr>
          <a:xfrm>
            <a:off x="2054431" y="283637"/>
            <a:ext cx="1016625" cy="430887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2200" b="1">
                <a:solidFill>
                  <a:srgbClr val="1C1C1C"/>
                </a:solidFill>
                <a:latin typeface="Microsoft YaHei"/>
              </a:rPr>
              <a:t>汪非凡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64B85B-C1F3-890D-B118-6A65FE7FD416}"/>
              </a:ext>
            </a:extLst>
          </p:cNvPr>
          <p:cNvSpPr txBox="1"/>
          <p:nvPr/>
        </p:nvSpPr>
        <p:spPr>
          <a:xfrm>
            <a:off x="3938497" y="278613"/>
            <a:ext cx="3379451" cy="430887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650" b="1">
                <a:solidFill>
                  <a:srgbClr val="1C1C1C"/>
                </a:solidFill>
                <a:latin typeface="Microsoft YaHei"/>
              </a:rPr>
              <a:t>求职意向  ｜  AI 产品经理（AI 应用方向 · 上海）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D817A83-436D-4791-E6D9-CF1A4AB7A7D6}"/>
              </a:ext>
            </a:extLst>
          </p:cNvPr>
          <p:cNvSpPr txBox="1"/>
          <p:nvPr/>
        </p:nvSpPr>
        <p:spPr>
          <a:xfrm>
            <a:off x="2054431" y="993137"/>
            <a:ext cx="970137" cy="276999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80" b="1">
                <a:solidFill>
                  <a:srgbClr val="70A694"/>
                </a:solidFill>
                <a:latin typeface="Microsoft YaHei"/>
              </a:rPr>
              <a:t>定位：技术型 AI 产品经理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0D64BB8-0D2D-D44A-57FF-1083F7ECFFA3}"/>
              </a:ext>
            </a:extLst>
          </p:cNvPr>
          <p:cNvSpPr txBox="1"/>
          <p:nvPr/>
        </p:nvSpPr>
        <p:spPr>
          <a:xfrm>
            <a:off x="2059455" y="1269467"/>
            <a:ext cx="1776448" cy="276999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80" b="0">
                <a:solidFill>
                  <a:srgbClr val="1C1C1C"/>
                </a:solidFill>
                <a:latin typeface="Microsoft YaHei"/>
              </a:rPr>
              <a:t>电话：13697938427</a:t>
            </a:r>
            <a:endParaRPr kumimoji="1" lang="zh-CN" altLang="en-US" sz="1200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EDB6FEE-77DC-CEF6-0FA3-B99A77575AA8}"/>
              </a:ext>
            </a:extLst>
          </p:cNvPr>
          <p:cNvSpPr txBox="1"/>
          <p:nvPr/>
        </p:nvSpPr>
        <p:spPr>
          <a:xfrm>
            <a:off x="4521301" y="998161"/>
            <a:ext cx="2217274" cy="4616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50" b="0">
                <a:solidFill>
                  <a:srgbClr val="1C1C1C"/>
                </a:solidFill>
                <a:latin typeface="Microsoft YaHei"/>
                <a:hlinkClick r:id="rId4"/>
              </a:rPr>
              <a:t>邮箱：1643018386@qq.com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8FA698C-6F8E-7CC6-5EFC-DF3FA84B1CF9}"/>
              </a:ext>
            </a:extLst>
          </p:cNvPr>
          <p:cNvSpPr txBox="1"/>
          <p:nvPr/>
        </p:nvSpPr>
        <p:spPr>
          <a:xfrm>
            <a:off x="4517935" y="1274491"/>
            <a:ext cx="2386203" cy="276999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50" b="0">
                <a:solidFill>
                  <a:srgbClr val="1C1C1C"/>
                </a:solidFill>
                <a:latin typeface="Microsoft YaHei"/>
                <a:hlinkClick r:id="rId5"/>
              </a:rPr>
              <a:t>GitHub：github.com/dreamfanshao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60CDAD9-7420-3B11-8EC5-A6305F8CF63B}"/>
              </a:ext>
            </a:extLst>
          </p:cNvPr>
          <p:cNvSpPr txBox="1"/>
          <p:nvPr/>
        </p:nvSpPr>
        <p:spPr>
          <a:xfrm>
            <a:off x="2042677" y="1680528"/>
            <a:ext cx="5275271" cy="763222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50"/>
              </a:spcAft>
            </a:pPr>
            <a:r>
              <a:rPr sz="910" b="0">
                <a:solidFill>
                  <a:srgbClr val="5D6261"/>
                </a:solidFill>
                <a:latin typeface="Microsoft YaHei"/>
              </a:rPr>
              <a:t>2.5 年企业级全栈开发经验，参与吉利汽车、厦门国贸、豪森药业等大型企业资金管理项目。擅长将模糊需求拆解为业务流程、异常规则与可落地方案；近期独立完成媒介助手 MVP，覆盖用户调研、PRD、原型、AI Workflow、开发与测试，能够连接业务、用户与技术并推动方案落地。</a:t>
            </a:r>
          </a:p>
        </p:txBody>
      </p: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2790C1ED-3721-DC9C-5D4C-7BFB283B453B}"/>
              </a:ext>
            </a:extLst>
          </p:cNvPr>
          <p:cNvCxnSpPr/>
          <p:nvPr/>
        </p:nvCxnSpPr>
        <p:spPr>
          <a:xfrm>
            <a:off x="1911350" y="2499860"/>
            <a:ext cx="52780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0853FDF2-64D0-C87E-F30A-B489C6EACDDE}"/>
              </a:ext>
            </a:extLst>
          </p:cNvPr>
          <p:cNvSpPr txBox="1"/>
          <p:nvPr/>
        </p:nvSpPr>
        <p:spPr>
          <a:xfrm>
            <a:off x="279623" y="2885935"/>
            <a:ext cx="941283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400" b="1">
                <a:solidFill>
                  <a:srgbClr val="1C1C1C"/>
                </a:solidFill>
                <a:latin typeface="Microsoft YaHei"/>
              </a:rPr>
              <a:t>教育背景</a:t>
            </a:r>
          </a:p>
        </p:txBody>
      </p: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DAFDEC1C-F170-F9EE-CBE9-5A4F1B346DF8}"/>
              </a:ext>
            </a:extLst>
          </p:cNvPr>
          <p:cNvCxnSpPr>
            <a:cxnSpLocks/>
          </p:cNvCxnSpPr>
          <p:nvPr/>
        </p:nvCxnSpPr>
        <p:spPr>
          <a:xfrm>
            <a:off x="360528" y="3194804"/>
            <a:ext cx="682883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2853B00B-AC78-A123-B188-2F771A13F579}"/>
              </a:ext>
            </a:extLst>
          </p:cNvPr>
          <p:cNvSpPr txBox="1"/>
          <p:nvPr/>
        </p:nvSpPr>
        <p:spPr>
          <a:xfrm>
            <a:off x="5978769" y="2898348"/>
            <a:ext cx="1298107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150"/>
              </a:spcAft>
            </a:pPr>
            <a:r>
              <a:rPr sz="1300" b="1">
                <a:solidFill>
                  <a:srgbClr val="70A694"/>
                </a:solidFill>
                <a:latin typeface="Microsoft YaHei"/>
              </a:rPr>
              <a:t>EDUCATION</a:t>
            </a:r>
            <a:endParaRPr kumimoji="1" lang="zh-CN" altLang="en-US" sz="15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D249C76-23F8-6C44-942E-F2AD807648D2}"/>
              </a:ext>
            </a:extLst>
          </p:cNvPr>
          <p:cNvSpPr txBox="1"/>
          <p:nvPr/>
        </p:nvSpPr>
        <p:spPr>
          <a:xfrm>
            <a:off x="275485" y="3275886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80" b="1">
                <a:solidFill>
                  <a:srgbClr val="1C1C1C"/>
                </a:solidFill>
                <a:latin typeface="Microsoft YaHei"/>
              </a:rPr>
              <a:t>2024.07 毕业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42EEED0-EBA6-1BDD-F930-10DC370C823C}"/>
              </a:ext>
            </a:extLst>
          </p:cNvPr>
          <p:cNvSpPr txBox="1"/>
          <p:nvPr/>
        </p:nvSpPr>
        <p:spPr>
          <a:xfrm>
            <a:off x="3217289" y="3280023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80" b="1">
                <a:solidFill>
                  <a:srgbClr val="1C1C1C"/>
                </a:solidFill>
                <a:latin typeface="Microsoft YaHei"/>
              </a:rPr>
              <a:t>江西理工大学（本科）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902A3E0-1443-13B0-C4CF-7931C447990A}"/>
              </a:ext>
            </a:extLst>
          </p:cNvPr>
          <p:cNvSpPr txBox="1"/>
          <p:nvPr/>
        </p:nvSpPr>
        <p:spPr>
          <a:xfrm>
            <a:off x="6022551" y="3271747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80" b="1">
                <a:solidFill>
                  <a:srgbClr val="1C1C1C"/>
                </a:solidFill>
                <a:latin typeface="Microsoft YaHei"/>
              </a:rPr>
              <a:t>软件工程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E0E2112-7ABD-B817-C31D-DAF5CF283B49}"/>
              </a:ext>
            </a:extLst>
          </p:cNvPr>
          <p:cNvSpPr txBox="1"/>
          <p:nvPr/>
        </p:nvSpPr>
        <p:spPr>
          <a:xfrm>
            <a:off x="279623" y="3511727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60" b="1">
                <a:solidFill>
                  <a:srgbClr val="70A694"/>
                </a:solidFill>
                <a:latin typeface="Microsoft YaHei"/>
              </a:rPr>
              <a:t>在校经历</a:t>
            </a:r>
            <a:endParaRPr lang="zh-CN" altLang="en-US" sz="10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F604D8B-E156-0091-8852-F56E5D826D24}"/>
              </a:ext>
            </a:extLst>
          </p:cNvPr>
          <p:cNvSpPr txBox="1"/>
          <p:nvPr/>
        </p:nvSpPr>
        <p:spPr>
          <a:xfrm>
            <a:off x="3221427" y="3515864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60" b="0">
                <a:solidFill>
                  <a:srgbClr val="1C1C1C"/>
                </a:solidFill>
                <a:latin typeface="Microsoft YaHei"/>
              </a:rPr>
              <a:t>班长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4D56024-1BD9-BB39-6AF0-4501B8B5A612}"/>
              </a:ext>
            </a:extLst>
          </p:cNvPr>
          <p:cNvSpPr txBox="1"/>
          <p:nvPr/>
        </p:nvSpPr>
        <p:spPr>
          <a:xfrm>
            <a:off x="6026689" y="3507588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60" b="0">
                <a:solidFill>
                  <a:srgbClr val="1C1C1C"/>
                </a:solidFill>
                <a:latin typeface="Microsoft YaHei"/>
              </a:rPr>
              <a:t>中共党员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BD7EA0F-2EDB-6A43-07BF-74C7099661BE}"/>
              </a:ext>
            </a:extLst>
          </p:cNvPr>
          <p:cNvSpPr txBox="1"/>
          <p:nvPr/>
        </p:nvSpPr>
        <p:spPr>
          <a:xfrm>
            <a:off x="275485" y="3747568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60" b="1">
                <a:solidFill>
                  <a:srgbClr val="70A694"/>
                </a:solidFill>
                <a:latin typeface="Microsoft YaHei"/>
              </a:rPr>
              <a:t>证书 / 荣誉</a:t>
            </a:r>
            <a:endParaRPr lang="zh-CN" altLang="en-US" sz="10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1AB9968-15BE-B23C-3BF6-7F4F6D805042}"/>
              </a:ext>
            </a:extLst>
          </p:cNvPr>
          <p:cNvSpPr txBox="1"/>
          <p:nvPr/>
        </p:nvSpPr>
        <p:spPr>
          <a:xfrm>
            <a:off x="3217289" y="3751705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60" b="0">
                <a:solidFill>
                  <a:srgbClr val="1C1C1C"/>
                </a:solidFill>
                <a:latin typeface="Microsoft YaHei"/>
              </a:rPr>
              <a:t>CET-4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F1DECE1F-8D7E-46DF-1047-5E8A60665202}"/>
              </a:ext>
            </a:extLst>
          </p:cNvPr>
          <p:cNvSpPr txBox="1"/>
          <p:nvPr/>
        </p:nvSpPr>
        <p:spPr>
          <a:xfrm>
            <a:off x="6022551" y="3743429"/>
            <a:ext cx="1251273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19" b="0">
                <a:solidFill>
                  <a:srgbClr val="1C1C1C"/>
                </a:solidFill>
                <a:latin typeface="Microsoft YaHei"/>
              </a:rPr>
              <a:t>计算机设计类省赛二等奖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B8CEED9-0088-41BE-A1BF-E4A08B27BD0D}"/>
              </a:ext>
            </a:extLst>
          </p:cNvPr>
          <p:cNvSpPr txBox="1"/>
          <p:nvPr/>
        </p:nvSpPr>
        <p:spPr>
          <a:xfrm>
            <a:off x="274680" y="4141381"/>
            <a:ext cx="941283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400" b="1">
                <a:solidFill>
                  <a:srgbClr val="1C1C1C"/>
                </a:solidFill>
                <a:latin typeface="Microsoft YaHei"/>
              </a:rPr>
              <a:t>工作经历</a:t>
            </a:r>
          </a:p>
        </p:txBody>
      </p: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8878D397-6D02-A067-BA82-5D052F7EAE5C}"/>
              </a:ext>
            </a:extLst>
          </p:cNvPr>
          <p:cNvCxnSpPr>
            <a:cxnSpLocks/>
          </p:cNvCxnSpPr>
          <p:nvPr/>
        </p:nvCxnSpPr>
        <p:spPr>
          <a:xfrm>
            <a:off x="355585" y="4450250"/>
            <a:ext cx="682883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1C98CEC4-5CA0-179D-4B1A-1E423785B285}"/>
              </a:ext>
            </a:extLst>
          </p:cNvPr>
          <p:cNvSpPr txBox="1"/>
          <p:nvPr/>
        </p:nvSpPr>
        <p:spPr>
          <a:xfrm>
            <a:off x="5862046" y="4153794"/>
            <a:ext cx="1409888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150"/>
              </a:spcAft>
            </a:pPr>
            <a:r>
              <a:rPr sz="1300" b="1">
                <a:solidFill>
                  <a:srgbClr val="70A694"/>
                </a:solidFill>
                <a:latin typeface="Microsoft YaHei"/>
              </a:rPr>
              <a:t>EXPERIENCE</a:t>
            </a:r>
            <a:endParaRPr kumimoji="1" lang="zh-CN" altLang="en-US" sz="15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91F9CC7A-DEF4-A2C0-04B3-BDBAA266CA46}"/>
              </a:ext>
            </a:extLst>
          </p:cNvPr>
          <p:cNvSpPr txBox="1"/>
          <p:nvPr/>
        </p:nvSpPr>
        <p:spPr>
          <a:xfrm>
            <a:off x="270542" y="4560990"/>
            <a:ext cx="2709908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000" b="1">
                <a:solidFill>
                  <a:srgbClr val="1C1C1C"/>
                </a:solidFill>
                <a:latin typeface="Microsoft YaHei"/>
              </a:rPr>
              <a:t>浙江保融科技有限公司  ｜  全栈开发工程师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43F6E83E-AB95-507A-2684-E57D9D2586A0}"/>
              </a:ext>
            </a:extLst>
          </p:cNvPr>
          <p:cNvSpPr txBox="1"/>
          <p:nvPr/>
        </p:nvSpPr>
        <p:spPr>
          <a:xfrm>
            <a:off x="270542" y="4818011"/>
            <a:ext cx="2709908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00" b="0">
                <a:solidFill>
                  <a:srgbClr val="5D6261"/>
                </a:solidFill>
                <a:latin typeface="Microsoft YaHei"/>
              </a:rPr>
              <a:t>2023.11—2026.03（2023.11—2024.07 实习，毕业后转正）</a:t>
            </a:r>
            <a:endParaRPr lang="zh-CN" altLang="en-US" sz="10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79ACEAB9-689D-139B-270A-D6CA92C14C1D}"/>
              </a:ext>
            </a:extLst>
          </p:cNvPr>
          <p:cNvSpPr txBox="1"/>
          <p:nvPr/>
        </p:nvSpPr>
        <p:spPr>
          <a:xfrm>
            <a:off x="270542" y="4984533"/>
            <a:ext cx="6992311" cy="103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面向大型企业资金管理场景，参与人民币付款、跨境支付、授信、账户、对账、票证、担保、投资、报表及大屏等模块，服务吉利汽车、厦门国贸、豪森药业、康师傅、阳光电源等客户。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主动联动项目负责人、产品、测试、实施、客户与运营澄清模糊需求并推进交付，形成从需求到上线的跨角色协作能力。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豪森药业：验收末期独立承接多子公司资金计划需求，完成需求澄清、流程与异常规则设计、开发及联调；打通资金计划、应付账款与人民币付款，实现额度占用/预警、失败后资金上划及额度释放，并兼容延期付款，功能已投入运行。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CEC733E-4D78-8A0E-E3A5-61958F46A7A0}"/>
              </a:ext>
            </a:extLst>
          </p:cNvPr>
          <p:cNvSpPr txBox="1"/>
          <p:nvPr/>
        </p:nvSpPr>
        <p:spPr>
          <a:xfrm>
            <a:off x="274680" y="6060000"/>
            <a:ext cx="1300000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400" b="1">
                <a:solidFill>
                  <a:srgbClr val="1C1C1C"/>
                </a:solidFill>
                <a:latin typeface="Microsoft YaHei"/>
              </a:rPr>
              <a:t>项目经历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5B6950FC-3599-B4C6-DB85-1810E1523FD4}"/>
              </a:ext>
            </a:extLst>
          </p:cNvPr>
          <p:cNvSpPr txBox="1"/>
          <p:nvPr/>
        </p:nvSpPr>
        <p:spPr>
          <a:xfrm>
            <a:off x="5862046" y="6060000"/>
            <a:ext cx="1409888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150"/>
              </a:spcAft>
            </a:pPr>
            <a:r>
              <a:rPr sz="1300" b="1">
                <a:solidFill>
                  <a:srgbClr val="70A694"/>
                </a:solidFill>
                <a:latin typeface="Microsoft YaHei"/>
              </a:rPr>
              <a:t>PROJECTS</a:t>
            </a:r>
            <a:endParaRPr lang="zh-CN" altLang="en-US" sz="10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0B2AD5AA-3854-05F3-EC87-6A19B4AB367B}"/>
              </a:ext>
            </a:extLst>
          </p:cNvPr>
          <p:cNvSpPr txBox="1"/>
          <p:nvPr/>
        </p:nvSpPr>
        <p:spPr>
          <a:xfrm>
            <a:off x="270542" y="6480000"/>
            <a:ext cx="6992311" cy="12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980" b="1">
                <a:solidFill>
                  <a:srgbClr val="1C1C1C"/>
                </a:solidFill>
                <a:latin typeface="Microsoft YaHei"/>
              </a:rPr>
              <a:t>媒介助手  ｜  独立产品设计与开发  ｜  MVP 完成，准备上线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基于真实媒介从业者“关键词找达人、逐页筛选耗时”的痛点，独立完成调研、PRD、原型、技术方案、开发与测试，打通自然语言需求解析、真实小红书达人获取、候选管理及内容合规辅助审核闭环。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以代码负责去重、排序与风险合成，以 Agent Workflow 负责意图理解和语义匹配；设计规则/知识库、证据引用、人工复核及降级机制，控制模型不确定性与合规风险。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• 真实链路获取 41 名达人并支持状态管理与 Excel 导出；审核测试可输出可追溯风险项。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C42879E0-4CA6-2210-B246-57CE51F01D78}"/>
              </a:ext>
            </a:extLst>
          </p:cNvPr>
          <p:cNvSpPr txBox="1"/>
          <p:nvPr/>
        </p:nvSpPr>
        <p:spPr>
          <a:xfrm>
            <a:off x="270542" y="7780000"/>
            <a:ext cx="3800000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980" b="1">
                <a:solidFill>
                  <a:srgbClr val="1C1C1C"/>
                </a:solidFill>
                <a:latin typeface="Microsoft YaHei"/>
              </a:rPr>
              <a:t>Resume Expert 简历助手  ｜  独立设计与开发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9FAC9F7E-586C-6BF7-E567-BDB1357B294D}"/>
              </a:ext>
            </a:extLst>
          </p:cNvPr>
          <p:cNvSpPr txBox="1"/>
          <p:nvPr/>
        </p:nvSpPr>
        <p:spPr>
          <a:xfrm>
            <a:off x="270542" y="8020000"/>
            <a:ext cx="3800000" cy="2462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800" b="0">
                <a:solidFill>
                  <a:srgbClr val="5D6261"/>
                </a:solidFill>
                <a:latin typeface="Microsoft YaHei"/>
              </a:rPr>
              <a:t>个人项目 · 本地自用</a:t>
            </a:r>
            <a:endParaRPr lang="zh-CN" altLang="en-US" sz="10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A5618902-CFD9-97EB-C67F-2E5F39EC33C7}"/>
              </a:ext>
            </a:extLst>
          </p:cNvPr>
          <p:cNvSpPr txBox="1"/>
          <p:nvPr/>
        </p:nvSpPr>
        <p:spPr>
          <a:xfrm>
            <a:off x="270542" y="8230000"/>
            <a:ext cx="6992311" cy="75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70" b="0">
                <a:solidFill>
                  <a:srgbClr val="1C1C1C"/>
                </a:solidFill>
                <a:latin typeface="Microsoft YaHei"/>
              </a:rPr>
              <a:t>• 从零设计 JD 分析—匹配诊断—追问补充—定制简历/面试问题的多阶段 LLM Workflow，帮助自己按岗位要求准备投递材料。</a:t>
            </a:r>
          </a:p>
          <a:p>
            <a:pPr algn="l">
              <a:lnSpc>
                <a:spcPct val="95000"/>
              </a:lnSpc>
              <a:spcAft>
                <a:spcPts val="100"/>
              </a:spcAft>
            </a:pPr>
            <a:r>
              <a:rPr sz="770" b="0">
                <a:solidFill>
                  <a:srgbClr val="1C1C1C"/>
                </a:solidFill>
                <a:latin typeface="Microsoft YaHei"/>
              </a:rPr>
              <a:t>• 基于 Next.js、TypeScript 与 OpenAI 兼容接口实现，支持 Mock/LLM 模式；未对外验证用户效果。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6A89ECFC-8729-A6B0-9A38-88B7D8FFFB32}"/>
              </a:ext>
            </a:extLst>
          </p:cNvPr>
          <p:cNvSpPr txBox="1"/>
          <p:nvPr/>
        </p:nvSpPr>
        <p:spPr>
          <a:xfrm>
            <a:off x="274680" y="9088766"/>
            <a:ext cx="941283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1400" b="1">
                <a:solidFill>
                  <a:srgbClr val="1C1C1C"/>
                </a:solidFill>
                <a:latin typeface="Microsoft YaHei"/>
              </a:rPr>
              <a:t>核心能力</a:t>
            </a:r>
          </a:p>
        </p:txBody>
      </p:sp>
      <p:cxnSp>
        <p:nvCxnSpPr>
          <p:cNvPr id="76" name="直线连接符 75">
            <a:extLst>
              <a:ext uri="{FF2B5EF4-FFF2-40B4-BE49-F238E27FC236}">
                <a16:creationId xmlns:a16="http://schemas.microsoft.com/office/drawing/2014/main" id="{A5EDC58C-4708-B298-01C1-D13322DFDCEB}"/>
              </a:ext>
            </a:extLst>
          </p:cNvPr>
          <p:cNvCxnSpPr>
            <a:cxnSpLocks/>
          </p:cNvCxnSpPr>
          <p:nvPr/>
        </p:nvCxnSpPr>
        <p:spPr>
          <a:xfrm>
            <a:off x="355585" y="9397635"/>
            <a:ext cx="682883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>
            <a:extLst>
              <a:ext uri="{FF2B5EF4-FFF2-40B4-BE49-F238E27FC236}">
                <a16:creationId xmlns:a16="http://schemas.microsoft.com/office/drawing/2014/main" id="{817B18A3-876C-4504-8008-FEA37B7FAE1E}"/>
              </a:ext>
            </a:extLst>
          </p:cNvPr>
          <p:cNvSpPr txBox="1"/>
          <p:nvPr/>
        </p:nvSpPr>
        <p:spPr>
          <a:xfrm>
            <a:off x="5862046" y="9101179"/>
            <a:ext cx="1409888" cy="323165"/>
          </a:xfrm>
          <a:prstGeom prst="rect">
            <a:avLst/>
          </a:prstGeom>
          <a:noFill/>
        </p:spPr>
        <p:txBody>
          <a:bodyPr wrap="square" rtlCol="0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150"/>
              </a:spcAft>
            </a:pPr>
            <a:r>
              <a:rPr sz="1300" b="1">
                <a:solidFill>
                  <a:srgbClr val="70A694"/>
                </a:solidFill>
                <a:latin typeface="Microsoft YaHei"/>
              </a:rPr>
              <a:t>SKILLS</a:t>
            </a:r>
            <a:endParaRPr kumimoji="1" lang="zh-CN" altLang="en-US" sz="1500" b="1" dirty="0">
              <a:latin typeface="Alibaba PuHuiTi" pitchFamily="18" charset="-122"/>
              <a:ea typeface="Alibaba PuHuiTi" pitchFamily="18" charset="-122"/>
              <a:cs typeface="Alibaba PuHuiTi" pitchFamily="18" charset="-122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7CBBDE7B-F052-C9C1-0FA7-F63DFB25877B}"/>
              </a:ext>
            </a:extLst>
          </p:cNvPr>
          <p:cNvSpPr txBox="1"/>
          <p:nvPr/>
        </p:nvSpPr>
        <p:spPr>
          <a:xfrm>
            <a:off x="270542" y="9434628"/>
            <a:ext cx="6992311" cy="3015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765" b="0">
                <a:solidFill>
                  <a:srgbClr val="1C1C1C"/>
                </a:solidFill>
                <a:latin typeface="Microsoft YaHei"/>
              </a:rPr>
              <a:t>产品：Figma、用户调研、需求分析、PRD、业务流程与异常规则、跨角色协作与交付推进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2D8D8FDE-7608-4AF9-8FED-F986E1C7E8D7}"/>
              </a:ext>
            </a:extLst>
          </p:cNvPr>
          <p:cNvSpPr txBox="1"/>
          <p:nvPr/>
        </p:nvSpPr>
        <p:spPr>
          <a:xfrm>
            <a:off x="270542" y="9654054"/>
            <a:ext cx="6992311" cy="3015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765" b="0">
                <a:solidFill>
                  <a:srgbClr val="1C1C1C"/>
                </a:solidFill>
                <a:latin typeface="Microsoft YaHei"/>
              </a:rPr>
              <a:t>AI：Codex / Vibe Coding；理解 RAG、Agent、Workflow、知识库、证据引用、人工复核与降级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428FBB59-A4FA-E82A-CD21-60A034A7681A}"/>
              </a:ext>
            </a:extLst>
          </p:cNvPr>
          <p:cNvSpPr txBox="1"/>
          <p:nvPr/>
        </p:nvSpPr>
        <p:spPr>
          <a:xfrm>
            <a:off x="270542" y="9873480"/>
            <a:ext cx="6992311" cy="3015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50"/>
              </a:spcAft>
            </a:pPr>
            <a:r>
              <a:rPr sz="755" b="0">
                <a:solidFill>
                  <a:srgbClr val="1C1C1C"/>
                </a:solidFill>
                <a:latin typeface="Microsoft YaHei"/>
              </a:rPr>
              <a:t>技术：Java / Spring / React；MySQL / Oracle / PostgreSQL / 达梦 / Redis；Git / Vite / npm / Supabase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55585" y="6370000"/>
            <a:ext cx="6828837" cy="1"/>
          </a:xfrm>
          <a:prstGeom prst="rect">
            <a:avLst/>
          </a:prstGeom>
          <a:solidFill>
            <a:srgbClr val="70A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</TotalTime>
  <Words>488</Words>
  <Application>Microsoft Macintosh PowerPoint</Application>
  <PresentationFormat>自定义</PresentationFormat>
  <Paragraphs>38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Alibaba PuHuiTi</vt:lpstr>
      <vt:lpstr>Calibri</vt:lpstr>
      <vt:lpstr>等线</vt:lpstr>
      <vt:lpstr>Theme Office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汪非凡｜AI 产品经理中文简历</dc:title>
  <dc:creator>汪非凡</dc:creator>
  <cp:lastModifiedBy>祥文 郭</cp:lastModifiedBy>
  <cp:revision>35</cp:revision>
  <dcterms:modified xsi:type="dcterms:W3CDTF">2026-05-07T11:18:55Z</dcterms:modified>
  <dc:subject>AI 应用产品经理求职简历</dc:subject>
</cp:coreProperties>
</file>